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黃乾哲" initials="" lastIdx="5" clrIdx="0"/>
  <p:cmAuthor id="1" name="葉詠富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DA359D-2264-498A-ADE6-F3CA9194034D}">
  <a:tblStyle styleId="{5FDA359D-2264-498A-ADE6-F3CA919403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393" autoAdjust="0"/>
  </p:normalViewPr>
  <p:slideViewPr>
    <p:cSldViewPr snapToGrid="0">
      <p:cViewPr varScale="1">
        <p:scale>
          <a:sx n="86" d="100"/>
          <a:sy n="86" d="100"/>
        </p:scale>
        <p:origin x="128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13T01:27:47.403" idx="1">
    <p:pos x="6000" y="0"/>
    <p:text>這部份看有沒有需要講一下為什麼要做這個主題.
或是來一個開場白
但是老師這邊只有10分鐘，我是覺得也可以直接進主題。</p:text>
  </p:cm>
  <p:cm authorId="1" dt="2022-06-13T01:27:47.403" idx="1">
    <p:pos x="6000" y="0"/>
    <p:text>我覺得這裡可以介紹，然後說這影片是親自拍攝的影片，不是用推薦的影片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3T01:39:59.189" idx="2">
    <p:pos x="6000" y="0"/>
    <p:text>再加一頁前處理說明我們使用工具將影片轉成frames</p:text>
  </p:cm>
  <p:cm authorId="0" dt="2022-06-13T01:56:56.892" idx="3">
    <p:pos x="6000" y="0"/>
    <p:text>了解，我再把最後的合成影片加進去</p:text>
  </p:cm>
  <p:cm authorId="0" dt="2022-06-13T01:58:16.554" idx="2">
    <p:pos x="6000" y="0"/>
    <p:text>這部份的圖示要再思考一下要怎麼做
很難解釋說放入video會產生image</p:text>
  </p:cm>
  <p:cm authorId="0" dt="2022-06-13T01:58:16.554" idx="4">
    <p:pos x="6000" y="0"/>
    <p:text>算了，空間不夠，用講的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13T03:27:54.580" idx="5">
    <p:pos x="587" y="1143"/>
    <p:text>借問一下這個是每秒幾幀?</p:text>
  </p:cm>
  <p:cm authorId="1" dt="2022-06-13T03:27:54.580" idx="3">
    <p:pos x="587" y="1143"/>
    <p:text>30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Hello everyone!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we are group 14, my name is 黃乾哲. and My name is 葉詠富.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2eaf389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2eaf389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Use pretrain model raft-thing to detect the flow from people and shadow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convert flow to rgb images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you can see the below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2ee62b65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2ee62b65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and next we convert rgb image to gray</a:t>
            </a:r>
            <a:r>
              <a:rPr lang="en-US" altLang="zh-TW" dirty="0"/>
              <a:t> </a:t>
            </a:r>
            <a:r>
              <a:rPr lang="zh-TW" dirty="0"/>
              <a:t>scale image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2ee62b65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2ee62b65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N</a:t>
            </a:r>
            <a:r>
              <a:rPr lang="zh-TW" dirty="0"/>
              <a:t>ext</a:t>
            </a:r>
            <a:r>
              <a:rPr lang="en-US" altLang="zh-TW" dirty="0"/>
              <a:t>,</a:t>
            </a:r>
            <a:r>
              <a:rPr lang="zh-TW" dirty="0"/>
              <a:t> we </a:t>
            </a:r>
            <a:r>
              <a:rPr lang="en-US" altLang="zh-TW" dirty="0"/>
              <a:t>set</a:t>
            </a:r>
            <a:r>
              <a:rPr lang="zh-TW" dirty="0"/>
              <a:t> </a:t>
            </a:r>
            <a:r>
              <a:rPr lang="en-US" altLang="zh-TW" dirty="0"/>
              <a:t>the </a:t>
            </a:r>
            <a:r>
              <a:rPr lang="zh-TW" dirty="0"/>
              <a:t>threshold to make RAFT_mask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The threshold is set with percentiles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/>
              <a:t>For example 10% of the data is less than the threshold as the foreground, greater than the threshold as the background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As</a:t>
            </a:r>
            <a:r>
              <a:rPr lang="zh-TW" dirty="0"/>
              <a:t> the following picture, most of them are brighter, so the background is the part larger than the threshold, and the foreground is smaller than the threshold.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ee62b654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2ee62b654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threshold 2%  vs 10% you can find the below two </a:t>
            </a:r>
            <a:r>
              <a:rPr lang="en-US" altLang="zh-TW" dirty="0"/>
              <a:t>pictures</a:t>
            </a:r>
            <a:r>
              <a:rPr lang="zh-TW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2%   covers </a:t>
            </a:r>
            <a:r>
              <a:rPr lang="en-US" altLang="zh-TW" dirty="0"/>
              <a:t>fewer</a:t>
            </a:r>
            <a:r>
              <a:rPr lang="zh-TW" dirty="0"/>
              <a:t> shadows, but reduces the effect of optical flow in nearby scenes however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10% covers more shadows but increases the effect of the optical flow of nearby scenes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We choose </a:t>
            </a:r>
            <a:r>
              <a:rPr lang="en-US" altLang="zh-TW" dirty="0"/>
              <a:t>the </a:t>
            </a:r>
            <a:r>
              <a:rPr lang="zh-TW" dirty="0"/>
              <a:t>threshold 10% because we hoping to cover more shadows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2ee62b6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2ee62b65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2eaf389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2eaf389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595959"/>
                </a:solidFill>
              </a:rPr>
              <a:t>Mask RCNN can detect the object but can not detect the shadow.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595959"/>
                </a:solidFill>
              </a:rPr>
              <a:t>RAFT can detect the shadow but </a:t>
            </a:r>
            <a:r>
              <a:rPr lang="en-US" altLang="zh-TW" dirty="0">
                <a:solidFill>
                  <a:srgbClr val="595959"/>
                </a:solidFill>
              </a:rPr>
              <a:t>is </a:t>
            </a:r>
            <a:r>
              <a:rPr lang="zh-TW" dirty="0">
                <a:solidFill>
                  <a:srgbClr val="595959"/>
                </a:solidFill>
              </a:rPr>
              <a:t>hard to detect the object. If the optical flow of the object is too </a:t>
            </a:r>
            <a:r>
              <a:rPr lang="en-US" altLang="zh-TW" dirty="0">
                <a:solidFill>
                  <a:srgbClr val="595959"/>
                </a:solidFill>
              </a:rPr>
              <a:t>similar</a:t>
            </a:r>
            <a:r>
              <a:rPr lang="zh-TW" dirty="0">
                <a:solidFill>
                  <a:srgbClr val="595959"/>
                </a:solidFill>
              </a:rPr>
              <a:t>, the RAFT cannot detect it. 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595959"/>
                </a:solidFill>
              </a:rPr>
              <a:t>we combine both </a:t>
            </a:r>
            <a:r>
              <a:rPr lang="en-US" altLang="zh-TW" dirty="0">
                <a:solidFill>
                  <a:srgbClr val="595959"/>
                </a:solidFill>
              </a:rPr>
              <a:t>advantages</a:t>
            </a:r>
            <a:r>
              <a:rPr lang="zh-TW" dirty="0">
                <a:solidFill>
                  <a:srgbClr val="595959"/>
                </a:solidFill>
              </a:rPr>
              <a:t> to produce the mask, Use the result of Mask RCNN to cover the whole part of </a:t>
            </a:r>
            <a:r>
              <a:rPr lang="en-US" altLang="zh-TW" dirty="0">
                <a:solidFill>
                  <a:srgbClr val="595959"/>
                </a:solidFill>
              </a:rPr>
              <a:t>the </a:t>
            </a:r>
            <a:r>
              <a:rPr lang="zh-TW" dirty="0">
                <a:solidFill>
                  <a:srgbClr val="595959"/>
                </a:solidFill>
              </a:rPr>
              <a:t>object.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595959"/>
                </a:solidFill>
              </a:rPr>
              <a:t>the </a:t>
            </a:r>
            <a:r>
              <a:rPr lang="en-US" altLang="zh-TW" dirty="0">
                <a:solidFill>
                  <a:srgbClr val="595959"/>
                </a:solidFill>
              </a:rPr>
              <a:t>combined</a:t>
            </a:r>
            <a:r>
              <a:rPr lang="zh-TW" dirty="0">
                <a:solidFill>
                  <a:srgbClr val="595959"/>
                </a:solidFill>
              </a:rPr>
              <a:t> method is if the pixel in one of the </a:t>
            </a:r>
            <a:r>
              <a:rPr lang="en-US" altLang="zh-TW" dirty="0">
                <a:solidFill>
                  <a:srgbClr val="595959"/>
                </a:solidFill>
              </a:rPr>
              <a:t>masks</a:t>
            </a:r>
            <a:r>
              <a:rPr lang="zh-TW" dirty="0">
                <a:solidFill>
                  <a:srgbClr val="595959"/>
                </a:solidFill>
              </a:rPr>
              <a:t> is white, the pixel in </a:t>
            </a:r>
            <a:r>
              <a:rPr lang="en-US" altLang="zh-TW" dirty="0">
                <a:solidFill>
                  <a:srgbClr val="595959"/>
                </a:solidFill>
              </a:rPr>
              <a:t>the </a:t>
            </a:r>
            <a:r>
              <a:rPr lang="zh-TW" dirty="0">
                <a:solidFill>
                  <a:srgbClr val="595959"/>
                </a:solidFill>
              </a:rPr>
              <a:t>final mask will be white.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zh-TW" sz="1800" dirty="0">
                <a:solidFill>
                  <a:srgbClr val="595959"/>
                </a:solidFill>
              </a:rPr>
              <a:t>因為當物體的顏色過於相近時，RAFT所產生的Mask並沒有辦法很清楚的辨識出來，所以會需要加上Mask RCNN產生的Mask來協助還蓋出整個物體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3e0a838b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3e0a838b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after the combine both </a:t>
            </a:r>
            <a:r>
              <a:rPr lang="en-US" altLang="zh-TW" dirty="0"/>
              <a:t>masks</a:t>
            </a:r>
            <a:r>
              <a:rPr lang="zh-TW" dirty="0"/>
              <a:t>, there </a:t>
            </a:r>
            <a:r>
              <a:rPr lang="en-US" altLang="zh-TW" dirty="0"/>
              <a:t>are</a:t>
            </a:r>
            <a:r>
              <a:rPr lang="zh-TW" dirty="0"/>
              <a:t> some small </a:t>
            </a:r>
            <a:r>
              <a:rPr lang="en-US" altLang="zh-TW" dirty="0"/>
              <a:t>parts</a:t>
            </a:r>
            <a:r>
              <a:rPr lang="zh-TW" dirty="0"/>
              <a:t> does not be </a:t>
            </a:r>
            <a:r>
              <a:rPr lang="en-US" altLang="zh-TW" dirty="0"/>
              <a:t>detected</a:t>
            </a:r>
            <a:r>
              <a:rPr lang="zh-TW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We use the close </a:t>
            </a:r>
            <a:r>
              <a:rPr lang="en-US" altLang="zh-TW" dirty="0"/>
              <a:t>operation</a:t>
            </a:r>
            <a:r>
              <a:rPr lang="zh-TW" dirty="0"/>
              <a:t> to eliminate them.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One of the advantages is close operation can make the mask bigger, and it can cover the whole part of </a:t>
            </a:r>
            <a:r>
              <a:rPr lang="en-US" altLang="zh-TW" dirty="0"/>
              <a:t>an </a:t>
            </a:r>
            <a:r>
              <a:rPr lang="zh-TW" dirty="0"/>
              <a:t>object and it shadow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2ee62b65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2ee62b65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2eaf389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2eaf389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We use pre-train model Deepfillv2 to inpainting disappear part by the mask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picture a is </a:t>
            </a:r>
            <a:r>
              <a:rPr lang="en-US" altLang="zh-TW" dirty="0"/>
              <a:t>the </a:t>
            </a:r>
            <a:r>
              <a:rPr lang="zh-TW" dirty="0"/>
              <a:t>original image.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P</a:t>
            </a:r>
            <a:r>
              <a:rPr lang="zh-TW" dirty="0"/>
              <a:t>icture b is </a:t>
            </a:r>
            <a:r>
              <a:rPr lang="en-US" altLang="zh-TW" dirty="0"/>
              <a:t>the </a:t>
            </a:r>
            <a:r>
              <a:rPr lang="zh-TW" dirty="0"/>
              <a:t>final mask </a:t>
            </a:r>
            <a:r>
              <a:rPr lang="en-US" altLang="zh-TW" dirty="0"/>
              <a:t>combined</a:t>
            </a:r>
            <a:r>
              <a:rPr lang="zh-TW" dirty="0"/>
              <a:t> by mask rcnn&amp; raft mask.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picture c is </a:t>
            </a:r>
            <a:r>
              <a:rPr lang="en-US" altLang="zh-TW" dirty="0"/>
              <a:t>disappear</a:t>
            </a:r>
            <a:r>
              <a:rPr lang="zh-TW" dirty="0"/>
              <a:t> part by the mask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picture d is the final result by deepfillv2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2ee62b654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2ee62b654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/>
              <a:t>The left video is the original video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/>
              <a:t>The video on the right is  with people and shadows eliminate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3b17e86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3b17e86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2ee62b654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2ee62b654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3f4e4b11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3f4e4b11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Our purpose.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F</a:t>
            </a:r>
            <a:r>
              <a:rPr lang="zh-TW" dirty="0"/>
              <a:t>irst</a:t>
            </a:r>
            <a:r>
              <a:rPr lang="en-US" altLang="zh-TW" dirty="0"/>
              <a:t>,</a:t>
            </a:r>
            <a:r>
              <a:rPr lang="zh-TW" dirty="0"/>
              <a:t> you can see the below picture the red circle that People we don't want to eliminate are eliminated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second </a:t>
            </a:r>
            <a:r>
              <a:rPr lang="en-US" altLang="zh-TW" dirty="0"/>
              <a:t>To</a:t>
            </a:r>
            <a:r>
              <a:rPr lang="zh-TW" dirty="0"/>
              <a:t> cover more shadow information,</a:t>
            </a:r>
            <a:r>
              <a:rPr lang="en-US" altLang="zh-TW" dirty="0"/>
              <a:t> </a:t>
            </a:r>
            <a:r>
              <a:rPr lang="zh-TW" dirty="0"/>
              <a:t>we use </a:t>
            </a:r>
            <a:r>
              <a:rPr lang="en-US" altLang="zh-TW" dirty="0"/>
              <a:t>the </a:t>
            </a:r>
            <a:r>
              <a:rPr lang="zh-TW" dirty="0"/>
              <a:t>10% threshold, so you can see the green circle </a:t>
            </a:r>
            <a:r>
              <a:rPr lang="en-US" altLang="zh-TW" dirty="0"/>
              <a:t>in </a:t>
            </a:r>
            <a:r>
              <a:rPr lang="zh-TW" dirty="0"/>
              <a:t>the background is also eliminated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2ee62b654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2ee62b654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so We improve the RAFT mask by kmeans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first Divide the </a:t>
            </a:r>
            <a:r>
              <a:rPr lang="en-US" altLang="zh-TW" dirty="0"/>
              <a:t>RGB</a:t>
            </a:r>
            <a:r>
              <a:rPr lang="zh-TW" dirty="0"/>
              <a:t> flow map into 10 groups using Kmeans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next Sort by the number of pixels in the group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next If the difference between the front and the back is 5 times(中文解釋),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可以看到右邊這張表，我依照每個群裡面的pixel數量做排序，然後找出前後數量差很多的地方當作分界點，在分界點上的是前景 下的是背景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Example: 90505 </a:t>
            </a:r>
            <a:r>
              <a:rPr lang="en-US" altLang="zh-TW" dirty="0"/>
              <a:t>division</a:t>
            </a:r>
            <a:r>
              <a:rPr lang="zh-TW" dirty="0"/>
              <a:t> 4247 is 21 bigger than five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2ee62b65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2ee62b65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We can find that the use of kmeans can better connect the relationship between people and shadows to generate masks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and you can see the green circle, Eliminate the effects of </a:t>
            </a:r>
            <a:r>
              <a:rPr lang="en-US" altLang="zh-TW" dirty="0"/>
              <a:t>the </a:t>
            </a:r>
            <a:r>
              <a:rPr lang="zh-TW" dirty="0"/>
              <a:t>background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And the people behind </a:t>
            </a:r>
            <a:r>
              <a:rPr lang="en-US" altLang="zh-TW" dirty="0"/>
              <a:t>is not</a:t>
            </a:r>
            <a:r>
              <a:rPr lang="zh-TW" dirty="0"/>
              <a:t> </a:t>
            </a:r>
            <a:r>
              <a:rPr lang="zh-TW" dirty="0">
                <a:solidFill>
                  <a:schemeClr val="dk1"/>
                </a:solidFill>
              </a:rPr>
              <a:t>Eliminate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2ee62b654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2ee62b654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and next we also combine mask from Mask R-CNN &amp; RAFT(KMeans)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2ee62b654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2ee62b654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/>
              <a:t>We also use Deepfillv2 to inpating the </a:t>
            </a:r>
            <a:r>
              <a:rPr lang="en-US" altLang="zh-TW" dirty="0"/>
              <a:t>disappear</a:t>
            </a:r>
            <a:r>
              <a:rPr lang="zh-TW" dirty="0"/>
              <a:t> part by mask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/>
              <a:t>And you can find the people behind the original were kept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/>
              <a:t>and background </a:t>
            </a:r>
            <a:r>
              <a:rPr lang="en-US" altLang="zh-TW" dirty="0"/>
              <a:t>is not</a:t>
            </a:r>
            <a:r>
              <a:rPr lang="zh-TW" dirty="0"/>
              <a:t> </a:t>
            </a:r>
            <a:r>
              <a:rPr lang="zh-TW" dirty="0">
                <a:solidFill>
                  <a:schemeClr val="dk1"/>
                </a:solidFill>
              </a:rPr>
              <a:t>Eliminate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2ee62b654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2ee62b654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</a:rPr>
              <a:t>The left video is the mask r-</a:t>
            </a:r>
            <a:r>
              <a:rPr lang="en-US" altLang="zh-TW" dirty="0">
                <a:solidFill>
                  <a:schemeClr val="dk1"/>
                </a:solidFill>
              </a:rPr>
              <a:t>CNN</a:t>
            </a:r>
            <a:r>
              <a:rPr lang="zh-TW" dirty="0">
                <a:solidFill>
                  <a:schemeClr val="dk1"/>
                </a:solidFill>
              </a:rPr>
              <a:t> &amp; raft(threshold)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</a:rPr>
              <a:t>The right video is the mask r-</a:t>
            </a:r>
            <a:r>
              <a:rPr lang="en-US" altLang="zh-TW" dirty="0">
                <a:solidFill>
                  <a:schemeClr val="dk1"/>
                </a:solidFill>
              </a:rPr>
              <a:t>CNN</a:t>
            </a:r>
            <a:r>
              <a:rPr lang="zh-TW" dirty="0">
                <a:solidFill>
                  <a:schemeClr val="dk1"/>
                </a:solidFill>
              </a:rPr>
              <a:t> &amp; raft(kmeans)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3f8301dc0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3f8301dc0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3f8301dc0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3f8301dc0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2ee62b654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2ee62b654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ee62b654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ee62b654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Our target </a:t>
            </a:r>
            <a:r>
              <a:rPr lang="en-US" altLang="zh-TW" dirty="0"/>
              <a:t>is to eliminate</a:t>
            </a:r>
            <a:r>
              <a:rPr lang="zh-TW" dirty="0"/>
              <a:t> the </a:t>
            </a:r>
            <a:r>
              <a:rPr lang="en-US" altLang="zh-TW" sz="1100" dirty="0"/>
              <a:t>people</a:t>
            </a:r>
            <a:r>
              <a:rPr lang="zh-TW" altLang="zh-TW" sz="1100" dirty="0"/>
              <a:t> and its </a:t>
            </a:r>
            <a:r>
              <a:rPr lang="en-US" altLang="zh-TW" sz="1100" dirty="0"/>
              <a:t>shadow </a:t>
            </a:r>
            <a:r>
              <a:rPr lang="zh-TW" dirty="0"/>
              <a:t>in the video.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the video </a:t>
            </a:r>
            <a:r>
              <a:rPr lang="en-US" altLang="zh-TW" dirty="0"/>
              <a:t>needs</a:t>
            </a:r>
            <a:r>
              <a:rPr lang="zh-TW" dirty="0"/>
              <a:t> to be shoot </a:t>
            </a:r>
            <a:r>
              <a:rPr lang="en-US" altLang="zh-TW" dirty="0"/>
              <a:t>with</a:t>
            </a:r>
            <a:r>
              <a:rPr lang="zh-TW" dirty="0"/>
              <a:t> </a:t>
            </a:r>
            <a:r>
              <a:rPr lang="en-US" altLang="zh-TW" dirty="0"/>
              <a:t>a </a:t>
            </a:r>
            <a:r>
              <a:rPr lang="zh-TW" dirty="0"/>
              <a:t>static camera.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</a:t>
            </a:r>
            <a:r>
              <a:rPr lang="zh-TW" dirty="0"/>
              <a:t>nd we will convert the video to </a:t>
            </a:r>
            <a:r>
              <a:rPr lang="en-US" altLang="zh-TW" dirty="0"/>
              <a:t> </a:t>
            </a:r>
            <a:r>
              <a:rPr lang="zh-TW" dirty="0"/>
              <a:t>image.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3e0a838b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3e0a838b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this is our workflow.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F</a:t>
            </a:r>
            <a:r>
              <a:rPr lang="zh-TW" dirty="0"/>
              <a:t>irst</a:t>
            </a:r>
            <a:r>
              <a:rPr lang="en-US" altLang="zh-TW" dirty="0"/>
              <a:t>,</a:t>
            </a:r>
            <a:r>
              <a:rPr lang="zh-TW" dirty="0"/>
              <a:t> we will use the mask RCNN to select only the </a:t>
            </a:r>
            <a:r>
              <a:rPr lang="en-US" altLang="zh-TW" dirty="0"/>
              <a:t>people</a:t>
            </a:r>
            <a:r>
              <a:rPr lang="zh-TW" dirty="0"/>
              <a:t> and use the RAFT to select both the </a:t>
            </a:r>
            <a:r>
              <a:rPr lang="en-US" altLang="zh-TW" dirty="0"/>
              <a:t>people</a:t>
            </a:r>
            <a:r>
              <a:rPr lang="zh-TW" dirty="0"/>
              <a:t> and its shadow.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</a:t>
            </a:r>
            <a:r>
              <a:rPr lang="zh-TW" dirty="0"/>
              <a:t>econd</a:t>
            </a:r>
            <a:r>
              <a:rPr lang="en-US" altLang="zh-TW" dirty="0"/>
              <a:t>,</a:t>
            </a:r>
            <a:r>
              <a:rPr lang="zh-TW" dirty="0"/>
              <a:t> we will combine the Mask from mask R-CNN and RAFT  to </a:t>
            </a:r>
            <a:r>
              <a:rPr lang="en-US" altLang="zh-TW" dirty="0"/>
              <a:t>produce</a:t>
            </a:r>
            <a:r>
              <a:rPr lang="zh-TW" dirty="0"/>
              <a:t> a better mask.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Finally,</a:t>
            </a:r>
            <a:r>
              <a:rPr lang="zh-TW" dirty="0"/>
              <a:t> we remove the object with the mask and inpainting the </a:t>
            </a:r>
            <a:r>
              <a:rPr lang="en-US" altLang="zh-TW" dirty="0"/>
              <a:t>disappearing</a:t>
            </a:r>
            <a:r>
              <a:rPr lang="zh-TW" dirty="0"/>
              <a:t> part in the image.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3e0a838b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3e0a838b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we Use the tools “Video Image Master Express” convert video to images.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</a:t>
            </a:r>
            <a:r>
              <a:rPr lang="zh-TW" dirty="0"/>
              <a:t>he Frame is set to _幾幀_</a:t>
            </a:r>
            <a:r>
              <a:rPr lang="en-US" altLang="zh-TW" dirty="0"/>
              <a:t> per second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2ee62b65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2ee62b65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2eaf389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2eaf389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595959"/>
                </a:solidFill>
              </a:rPr>
              <a:t>We use the Mask RCNN to select the </a:t>
            </a:r>
            <a:r>
              <a:rPr lang="en-US" altLang="zh-TW" dirty="0"/>
              <a:t>people</a:t>
            </a:r>
            <a:r>
              <a:rPr lang="zh-TW" dirty="0">
                <a:solidFill>
                  <a:srgbClr val="595959"/>
                </a:solidFill>
              </a:rPr>
              <a:t>. 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595959"/>
                </a:solidFill>
              </a:rPr>
              <a:t>the Mask RCNN is use the</a:t>
            </a:r>
            <a:r>
              <a:rPr lang="en-US" altLang="zh-TW" dirty="0">
                <a:solidFill>
                  <a:srgbClr val="595959"/>
                </a:solidFill>
              </a:rPr>
              <a:t> </a:t>
            </a:r>
            <a:r>
              <a:rPr lang="zh-TW" altLang="zh-TW" dirty="0"/>
              <a:t>PennFudanPed</a:t>
            </a:r>
            <a:r>
              <a:rPr lang="en-US" altLang="zh-TW" dirty="0"/>
              <a:t> as our dataset</a:t>
            </a:r>
            <a:r>
              <a:rPr lang="zh-TW" dirty="0">
                <a:solidFill>
                  <a:srgbClr val="595959"/>
                </a:solidFill>
              </a:rPr>
              <a:t>.</a:t>
            </a:r>
            <a:r>
              <a:rPr lang="en-US" altLang="zh-TW" dirty="0">
                <a:solidFill>
                  <a:srgbClr val="595959"/>
                </a:solidFill>
              </a:rPr>
              <a:t> And it includes several  </a:t>
            </a:r>
            <a:r>
              <a:rPr lang="zh-TW" altLang="zh-TW" dirty="0"/>
              <a:t>pedestrian</a:t>
            </a:r>
            <a:r>
              <a:rPr lang="en-US" altLang="zh-TW" dirty="0"/>
              <a:t> images and mask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595959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3f4e4b11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3f4e4b11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rgbClr val="595959"/>
                </a:solidFill>
              </a:rPr>
              <a:t>Since the video background is clear so the final result can select the people easiliy.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rgbClr val="595959"/>
                </a:solidFill>
              </a:rPr>
              <a:t>We use the result to do the threshold, if pixel is not </a:t>
            </a:r>
            <a:r>
              <a:rPr lang="en-US" altLang="zh-TW" dirty="0">
                <a:solidFill>
                  <a:srgbClr val="595959"/>
                </a:solidFill>
              </a:rPr>
              <a:t>including</a:t>
            </a:r>
            <a:r>
              <a:rPr lang="zh-TW" dirty="0">
                <a:solidFill>
                  <a:srgbClr val="595959"/>
                </a:solidFill>
              </a:rPr>
              <a:t> in the object segment, we set black. Otherwise, we set white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2ee62b65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2ee62b65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4.avi"/><Relationship Id="rId7" Type="http://schemas.openxmlformats.org/officeDocument/2006/relationships/image" Target="../media/image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avi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5.avi"/><Relationship Id="rId7" Type="http://schemas.openxmlformats.org/officeDocument/2006/relationships/image" Target="../media/image20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5.avi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ipponjo/deepfillv2-pytorch" TargetMode="External"/><Relationship Id="rId3" Type="http://schemas.openxmlformats.org/officeDocument/2006/relationships/hyperlink" Target="https://www.youtube.com/watch?v=5VLI_gbpocE&amp;t=1s&amp;ab_channel=WilsonHo" TargetMode="External"/><Relationship Id="rId7" Type="http://schemas.openxmlformats.org/officeDocument/2006/relationships/hyperlink" Target="https://arxiv.org/pdf/2003.12039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rinceton-vl/RAFT" TargetMode="External"/><Relationship Id="rId11" Type="http://schemas.openxmlformats.org/officeDocument/2006/relationships/hyperlink" Target="https://docs.opencv.org/4.x/d1/d5c/tutorial_py_kmeans_opencv.html" TargetMode="External"/><Relationship Id="rId5" Type="http://schemas.openxmlformats.org/officeDocument/2006/relationships/hyperlink" Target="https://pytorch.org/tutorials/intermediate/torchvision_tutorial.html" TargetMode="External"/><Relationship Id="rId10" Type="http://schemas.openxmlformats.org/officeDocument/2006/relationships/hyperlink" Target="https://www.geeksforgeeks.org/image-segmentation-using-k-means-clustering/" TargetMode="External"/><Relationship Id="rId4" Type="http://schemas.openxmlformats.org/officeDocument/2006/relationships/hyperlink" Target="https://zhuanlan.zhihu.com/p/142757151" TargetMode="External"/><Relationship Id="rId9" Type="http://schemas.openxmlformats.org/officeDocument/2006/relationships/hyperlink" Target="https://www.thepythoncode.com/article/kmeans-for-image-segmentation-opencv-pyth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 and its effects eliminate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數據所 310554031 葉詠富 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數據所 310554037 黃乾哲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Flow to RGB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the pretrain model raft-thing to detect the flow from people and shadow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convert flow to rgb images</a:t>
            </a:r>
            <a:endParaRPr/>
          </a:p>
        </p:txBody>
      </p:sp>
      <p:pic>
        <p:nvPicPr>
          <p:cNvPr id="2" name="raft_flo_rgb">
            <a:hlinkClick r:id="" action="ppaction://media"/>
            <a:extLst>
              <a:ext uri="{FF2B5EF4-FFF2-40B4-BE49-F238E27FC236}">
                <a16:creationId xmlns:a16="http://schemas.microsoft.com/office/drawing/2014/main" id="{AC9B451D-2894-480F-A78F-EB858351D7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2267" y="2035644"/>
            <a:ext cx="3897297" cy="2208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RGB to Gray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convert rgb image  to grayscale image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100" y="2165850"/>
            <a:ext cx="3378751" cy="191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75" y="2165850"/>
            <a:ext cx="3378751" cy="1914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3"/>
          <p:cNvCxnSpPr>
            <a:stCxn id="134" idx="3"/>
            <a:endCxn id="133" idx="1"/>
          </p:cNvCxnSpPr>
          <p:nvPr/>
        </p:nvCxnSpPr>
        <p:spPr>
          <a:xfrm>
            <a:off x="4062926" y="3123163"/>
            <a:ext cx="36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RAFT Mask</a:t>
            </a: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Mapping grayscale images onto a 1D vector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Set the threshold to create RAFT Mask.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The threshold is set with percentiles.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For example: 10% of the data is less than the threshold as the foreground, greater than the threshold as the background</a:t>
            </a:r>
            <a:endParaRPr sz="15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75" y="2520525"/>
            <a:ext cx="3378751" cy="19146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5867825" y="2045625"/>
            <a:ext cx="84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255</a:t>
            </a:r>
            <a:endParaRPr sz="1200"/>
          </a:p>
        </p:txBody>
      </p:sp>
      <p:cxnSp>
        <p:nvCxnSpPr>
          <p:cNvPr id="144" name="Google Shape;144;p24"/>
          <p:cNvCxnSpPr/>
          <p:nvPr/>
        </p:nvCxnSpPr>
        <p:spPr>
          <a:xfrm>
            <a:off x="5900225" y="2290063"/>
            <a:ext cx="16200" cy="247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4"/>
          <p:cNvCxnSpPr/>
          <p:nvPr/>
        </p:nvCxnSpPr>
        <p:spPr>
          <a:xfrm rot="10800000" flipH="1">
            <a:off x="4217825" y="2318325"/>
            <a:ext cx="1650000" cy="2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24"/>
          <p:cNvCxnSpPr/>
          <p:nvPr/>
        </p:nvCxnSpPr>
        <p:spPr>
          <a:xfrm>
            <a:off x="4209775" y="4435150"/>
            <a:ext cx="1706400" cy="3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24"/>
          <p:cNvSpPr txBox="1"/>
          <p:nvPr/>
        </p:nvSpPr>
        <p:spPr>
          <a:xfrm>
            <a:off x="5916425" y="4524275"/>
            <a:ext cx="84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0</a:t>
            </a:r>
            <a:endParaRPr sz="1200"/>
          </a:p>
        </p:txBody>
      </p:sp>
      <p:cxnSp>
        <p:nvCxnSpPr>
          <p:cNvPr id="148" name="Google Shape;148;p24"/>
          <p:cNvCxnSpPr/>
          <p:nvPr/>
        </p:nvCxnSpPr>
        <p:spPr>
          <a:xfrm>
            <a:off x="5357025" y="2852575"/>
            <a:ext cx="1167000" cy="16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24"/>
          <p:cNvSpPr txBox="1"/>
          <p:nvPr/>
        </p:nvSpPr>
        <p:spPr>
          <a:xfrm>
            <a:off x="6524025" y="2629825"/>
            <a:ext cx="111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10%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5981025" y="3238750"/>
            <a:ext cx="17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foreground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5948825" y="2390875"/>
            <a:ext cx="174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background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7010375" y="2629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threshold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RAFT Mask</a:t>
            </a: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threshold 2%  vs 10%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2%   covers less shadows, but reduces the effect of optical flow in nearby scenes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10% covers more shadows, but increases the effect of the optical flow of nearby scenes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choose 10%, hoping to cover more shadows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076" y="3031725"/>
            <a:ext cx="2624326" cy="14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50" y="3047675"/>
            <a:ext cx="2568050" cy="145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435750" y="4502900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2"/>
                </a:solidFill>
              </a:rPr>
              <a:t>2%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5415825" y="4502900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2"/>
                </a:solidFill>
              </a:rPr>
              <a:t>10%</a:t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1317325" y="3863175"/>
            <a:ext cx="555000" cy="4368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5206400" y="3895375"/>
            <a:ext cx="555000" cy="4368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6442900" y="3291850"/>
            <a:ext cx="1198800" cy="1386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4656200" y="2939075"/>
            <a:ext cx="420000" cy="436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Combine Mask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 R-CNN + RAFT</a:t>
            </a:r>
            <a:endParaRPr/>
          </a:p>
        </p:txBody>
      </p:sp>
      <p:grpSp>
        <p:nvGrpSpPr>
          <p:cNvPr id="177" name="Google Shape;177;p27"/>
          <p:cNvGrpSpPr/>
          <p:nvPr/>
        </p:nvGrpSpPr>
        <p:grpSpPr>
          <a:xfrm>
            <a:off x="1112875" y="2368237"/>
            <a:ext cx="6728576" cy="2184376"/>
            <a:chOff x="1112875" y="2063438"/>
            <a:chExt cx="6728576" cy="2184376"/>
          </a:xfrm>
        </p:grpSpPr>
        <p:sp>
          <p:nvSpPr>
            <p:cNvPr id="178" name="Google Shape;178;p27"/>
            <p:cNvSpPr/>
            <p:nvPr/>
          </p:nvSpPr>
          <p:spPr>
            <a:xfrm>
              <a:off x="2772675" y="2853050"/>
              <a:ext cx="411900" cy="44190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9" name="Google Shape;179;p27"/>
            <p:cNvPicPr preferRelativeResize="0"/>
            <p:nvPr/>
          </p:nvPicPr>
          <p:blipFill rotWithShape="1">
            <a:blip r:embed="rId3">
              <a:alphaModFix/>
            </a:blip>
            <a:srcRect r="55227"/>
            <a:stretch/>
          </p:blipFill>
          <p:spPr>
            <a:xfrm>
              <a:off x="1112875" y="2250575"/>
              <a:ext cx="1440775" cy="181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7"/>
            <p:cNvPicPr preferRelativeResize="0"/>
            <p:nvPr/>
          </p:nvPicPr>
          <p:blipFill rotWithShape="1">
            <a:blip r:embed="rId4">
              <a:alphaModFix/>
            </a:blip>
            <a:srcRect r="50548"/>
            <a:stretch/>
          </p:blipFill>
          <p:spPr>
            <a:xfrm>
              <a:off x="3403600" y="2250575"/>
              <a:ext cx="1579601" cy="1810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7"/>
            <p:cNvPicPr preferRelativeResize="0"/>
            <p:nvPr/>
          </p:nvPicPr>
          <p:blipFill rotWithShape="1">
            <a:blip r:embed="rId5">
              <a:alphaModFix/>
            </a:blip>
            <a:srcRect r="49836"/>
            <a:stretch/>
          </p:blipFill>
          <p:spPr>
            <a:xfrm>
              <a:off x="5893450" y="2063438"/>
              <a:ext cx="1948001" cy="2184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7"/>
            <p:cNvSpPr/>
            <p:nvPr/>
          </p:nvSpPr>
          <p:spPr>
            <a:xfrm>
              <a:off x="5202225" y="2984913"/>
              <a:ext cx="472200" cy="3414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311700" y="1102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Mask RCNN is good at detecting the object.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RAFT is good at detecting the shadow.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Combine the both advantage to produce the mask.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 preprocess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Since the Mask-RCNN and RAFT will loss some small noise, it will effect the image inpainting result. we use </a:t>
            </a:r>
            <a:r>
              <a:rPr lang="zh-TW" b="1"/>
              <a:t>close operate</a:t>
            </a:r>
            <a:r>
              <a:rPr lang="zh-TW"/>
              <a:t> to eliminate them.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l="15980"/>
          <a:stretch/>
        </p:blipFill>
        <p:spPr>
          <a:xfrm>
            <a:off x="1960850" y="2444650"/>
            <a:ext cx="1307875" cy="24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729" y="2444634"/>
            <a:ext cx="1307880" cy="24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3506925" y="3554488"/>
            <a:ext cx="1002600" cy="22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3602675" y="3225750"/>
            <a:ext cx="6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Close</a:t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2349625" y="3030800"/>
            <a:ext cx="325800" cy="335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2616200" y="3291150"/>
            <a:ext cx="276300" cy="269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Deepfillv2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Deepfillv2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We use </a:t>
            </a:r>
            <a:r>
              <a:rPr lang="en-US" altLang="zh-TW" dirty="0"/>
              <a:t>pre-train</a:t>
            </a:r>
            <a:r>
              <a:rPr lang="zh-TW" dirty="0"/>
              <a:t> model Deepfillv2 to inpainting </a:t>
            </a:r>
            <a:r>
              <a:rPr lang="en-US" altLang="zh-TW" dirty="0"/>
              <a:t>disappear</a:t>
            </a:r>
            <a:r>
              <a:rPr lang="zh-TW" dirty="0"/>
              <a:t> part by the mask</a:t>
            </a:r>
            <a:endParaRPr dirty="0"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38" y="1700763"/>
            <a:ext cx="2911125" cy="16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588" y="3427475"/>
            <a:ext cx="2954700" cy="16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766" y="1700775"/>
            <a:ext cx="2860034" cy="16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9775" y="3440463"/>
            <a:ext cx="2911125" cy="161552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788875" y="2965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a.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4270000" y="2888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b.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751650" y="4607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c.</a:t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4270000" y="4607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d.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1498875" y="1516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original</a:t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5832300" y="1516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our result</a:t>
            </a:r>
            <a:endParaRPr/>
          </a:p>
        </p:txBody>
      </p:sp>
      <p:pic>
        <p:nvPicPr>
          <p:cNvPr id="2" name="lulabtop1">
            <a:hlinkClick r:id="" action="ppaction://media"/>
            <a:extLst>
              <a:ext uri="{FF2B5EF4-FFF2-40B4-BE49-F238E27FC236}">
                <a16:creationId xmlns:a16="http://schemas.microsoft.com/office/drawing/2014/main" id="{4B930B9A-7D6D-41CB-A381-18866AA767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1977975"/>
            <a:ext cx="4193628" cy="2358916"/>
          </a:xfrm>
          <a:prstGeom prst="rect">
            <a:avLst/>
          </a:prstGeom>
        </p:spPr>
      </p:pic>
      <p:pic>
        <p:nvPicPr>
          <p:cNvPr id="3" name="final_result">
            <a:hlinkClick r:id="" action="ppaction://media"/>
            <a:extLst>
              <a:ext uri="{FF2B5EF4-FFF2-40B4-BE49-F238E27FC236}">
                <a16:creationId xmlns:a16="http://schemas.microsoft.com/office/drawing/2014/main" id="{9C366047-681C-42C4-99BB-74EFF07870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38674" y="1977975"/>
            <a:ext cx="4224596" cy="2358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Workflow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Preprocessing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Mask R-CNN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RAFT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Combine Mask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Deepfillv2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Improve &amp; Compare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Improve &amp; compare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purpose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People we don't want to eliminate are eliminated.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order to cover more shadow information, the background is also eliminated.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338" y="1922533"/>
            <a:ext cx="2882950" cy="163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4">
            <a:alphaModFix/>
          </a:blip>
          <a:srcRect l="738" r="729"/>
          <a:stretch/>
        </p:blipFill>
        <p:spPr>
          <a:xfrm>
            <a:off x="4481876" y="2462984"/>
            <a:ext cx="3716275" cy="210589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/>
          <p:nvPr/>
        </p:nvSpPr>
        <p:spPr>
          <a:xfrm>
            <a:off x="614750" y="1782525"/>
            <a:ext cx="488700" cy="7197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4386625" y="2340425"/>
            <a:ext cx="488700" cy="9258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1021075" y="3088500"/>
            <a:ext cx="263700" cy="46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/>
          <p:nvPr/>
        </p:nvSpPr>
        <p:spPr>
          <a:xfrm>
            <a:off x="5130450" y="2920050"/>
            <a:ext cx="263700" cy="46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3088825" y="2751600"/>
            <a:ext cx="674400" cy="8046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7603300" y="3403625"/>
            <a:ext cx="775500" cy="13470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250" y="3556200"/>
            <a:ext cx="2857129" cy="15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RAFT Mask by KMeans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5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 sz="1100"/>
              <a:t>Divide the rgb optical flow map into 10 groups using Kmeans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 sz="1100"/>
              <a:t>Sort by the number of pixels in the group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 sz="1100"/>
              <a:t>If the difference between the front and the back is 5 times, it is the dividing point between the foreground and background.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 sz="1100"/>
              <a:t>Example: 90505/4247=21 &gt; 5</a:t>
            </a:r>
            <a:endParaRPr sz="1100"/>
          </a:p>
        </p:txBody>
      </p:sp>
      <p:graphicFrame>
        <p:nvGraphicFramePr>
          <p:cNvPr id="250" name="Google Shape;250;p34"/>
          <p:cNvGraphicFramePr/>
          <p:nvPr/>
        </p:nvGraphicFramePr>
        <p:xfrm>
          <a:off x="5390700" y="830750"/>
          <a:ext cx="2940075" cy="4145250"/>
        </p:xfrm>
        <a:graphic>
          <a:graphicData uri="http://schemas.openxmlformats.org/drawingml/2006/table">
            <a:tbl>
              <a:tblPr>
                <a:noFill/>
                <a:tableStyleId>{5FDA359D-2264-498A-ADE6-F3CA9194034D}</a:tableStyleId>
              </a:tblPr>
              <a:tblGrid>
                <a:gridCol w="98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group id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605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foreground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714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foreground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754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foreground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879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foreground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1288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foreground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2822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foreground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4247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foreground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90505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background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199233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background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221093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</a:rPr>
                        <a:t>background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251" name="Google Shape;251;p34"/>
          <p:cNvCxnSpPr>
            <a:endCxn id="252" idx="1"/>
          </p:cNvCxnSpPr>
          <p:nvPr/>
        </p:nvCxnSpPr>
        <p:spPr>
          <a:xfrm rot="10800000" flipH="1">
            <a:off x="5344925" y="3838100"/>
            <a:ext cx="2899200" cy="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00" y="2273300"/>
            <a:ext cx="4524600" cy="270270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8244125" y="36611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100">
                <a:solidFill>
                  <a:srgbClr val="FF0000"/>
                </a:solidFill>
              </a:rPr>
              <a:t>dividing point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RAFT Mask by KMeans(cont.)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can find that the use of kmeans can better connect the relationship between people and shadows to generate masks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Eliminate the effects of background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people behind it were also used as the background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504" y="2734725"/>
            <a:ext cx="3716275" cy="21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726" y="2734734"/>
            <a:ext cx="3716275" cy="210589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/>
        </p:nvSpPr>
        <p:spPr>
          <a:xfrm>
            <a:off x="5995200" y="2394750"/>
            <a:ext cx="283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Kmeans</a:t>
            </a:r>
            <a:endParaRPr sz="100"/>
          </a:p>
        </p:txBody>
      </p:sp>
      <p:sp>
        <p:nvSpPr>
          <p:cNvPr id="263" name="Google Shape;263;p35"/>
          <p:cNvSpPr txBox="1"/>
          <p:nvPr/>
        </p:nvSpPr>
        <p:spPr>
          <a:xfrm>
            <a:off x="1734888" y="2394750"/>
            <a:ext cx="283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threshold</a:t>
            </a:r>
            <a:endParaRPr sz="100"/>
          </a:p>
        </p:txBody>
      </p:sp>
      <p:sp>
        <p:nvSpPr>
          <p:cNvPr id="264" name="Google Shape;264;p35"/>
          <p:cNvSpPr/>
          <p:nvPr/>
        </p:nvSpPr>
        <p:spPr>
          <a:xfrm>
            <a:off x="3722550" y="3648550"/>
            <a:ext cx="775500" cy="13470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451450" y="2571750"/>
            <a:ext cx="488700" cy="9258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1033525" y="3099600"/>
            <a:ext cx="263700" cy="46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Combine Mask</a:t>
            </a:r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combine mask from </a:t>
            </a:r>
            <a:r>
              <a:rPr lang="zh-TW" u="sng"/>
              <a:t>Mask R-CNN</a:t>
            </a:r>
            <a:r>
              <a:rPr lang="zh-TW"/>
              <a:t> &amp; </a:t>
            </a:r>
            <a:r>
              <a:rPr lang="zh-TW" u="sng"/>
              <a:t>RAFT(KMeans)</a:t>
            </a:r>
            <a:endParaRPr u="sng"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25" y="1957100"/>
            <a:ext cx="2434874" cy="13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826" y="3545680"/>
            <a:ext cx="2434874" cy="137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800" y="2061125"/>
            <a:ext cx="4958899" cy="278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6"/>
          <p:cNvCxnSpPr>
            <a:stCxn id="273" idx="3"/>
            <a:endCxn id="275" idx="1"/>
          </p:cNvCxnSpPr>
          <p:nvPr/>
        </p:nvCxnSpPr>
        <p:spPr>
          <a:xfrm>
            <a:off x="3325699" y="2641913"/>
            <a:ext cx="386100" cy="81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7" name="Google Shape;277;p36"/>
          <p:cNvCxnSpPr>
            <a:stCxn id="274" idx="3"/>
            <a:endCxn id="275" idx="1"/>
          </p:cNvCxnSpPr>
          <p:nvPr/>
        </p:nvCxnSpPr>
        <p:spPr>
          <a:xfrm rot="10800000" flipH="1">
            <a:off x="3325701" y="3455865"/>
            <a:ext cx="386100" cy="77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36"/>
          <p:cNvSpPr txBox="1"/>
          <p:nvPr/>
        </p:nvSpPr>
        <p:spPr>
          <a:xfrm>
            <a:off x="805963" y="17380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 u="sng">
                <a:solidFill>
                  <a:schemeClr val="dk2"/>
                </a:solidFill>
              </a:rPr>
              <a:t>Mask R-CNN</a:t>
            </a:r>
            <a:endParaRPr sz="500"/>
          </a:p>
        </p:txBody>
      </p:sp>
      <p:sp>
        <p:nvSpPr>
          <p:cNvPr id="279" name="Google Shape;279;p36"/>
          <p:cNvSpPr txBox="1"/>
          <p:nvPr/>
        </p:nvSpPr>
        <p:spPr>
          <a:xfrm>
            <a:off x="805963" y="33382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 u="sng">
                <a:solidFill>
                  <a:schemeClr val="dk2"/>
                </a:solidFill>
              </a:rPr>
              <a:t>RAFT(KMeans)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Compare result</a:t>
            </a:r>
            <a:endParaRPr/>
          </a:p>
        </p:txBody>
      </p:sp>
      <p:sp>
        <p:nvSpPr>
          <p:cNvPr id="285" name="Google Shape;28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use Deepfillv2 to inpainting the </a:t>
            </a:r>
            <a:r>
              <a:rPr lang="en-US" altLang="zh-TW" dirty="0"/>
              <a:t>disappear</a:t>
            </a:r>
            <a:r>
              <a:rPr lang="zh-TW" dirty="0"/>
              <a:t> part by mask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And the people behind the original were kept</a:t>
            </a:r>
            <a:endParaRPr dirty="0"/>
          </a:p>
        </p:txBody>
      </p:sp>
      <p:pic>
        <p:nvPicPr>
          <p:cNvPr id="286" name="Google Shape;286;p37"/>
          <p:cNvPicPr preferRelativeResize="0"/>
          <p:nvPr/>
        </p:nvPicPr>
        <p:blipFill rotWithShape="1">
          <a:blip r:embed="rId3">
            <a:alphaModFix/>
          </a:blip>
          <a:srcRect l="738" r="729"/>
          <a:stretch/>
        </p:blipFill>
        <p:spPr>
          <a:xfrm>
            <a:off x="4759504" y="2734725"/>
            <a:ext cx="3716275" cy="21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 rotWithShape="1">
          <a:blip r:embed="rId4">
            <a:alphaModFix/>
          </a:blip>
          <a:srcRect l="738" r="729"/>
          <a:stretch/>
        </p:blipFill>
        <p:spPr>
          <a:xfrm>
            <a:off x="605726" y="2734734"/>
            <a:ext cx="3716275" cy="210589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5710875" y="2394750"/>
            <a:ext cx="283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mask r-cnn + raft(KMeans)</a:t>
            </a:r>
            <a:endParaRPr sz="100"/>
          </a:p>
        </p:txBody>
      </p:sp>
      <p:sp>
        <p:nvSpPr>
          <p:cNvPr id="289" name="Google Shape;289;p37"/>
          <p:cNvSpPr txBox="1"/>
          <p:nvPr/>
        </p:nvSpPr>
        <p:spPr>
          <a:xfrm>
            <a:off x="1524538" y="2394750"/>
            <a:ext cx="283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mask r-cnn + raft(threshold)</a:t>
            </a:r>
            <a:endParaRPr sz="100"/>
          </a:p>
        </p:txBody>
      </p:sp>
      <p:sp>
        <p:nvSpPr>
          <p:cNvPr id="290" name="Google Shape;290;p37"/>
          <p:cNvSpPr/>
          <p:nvPr/>
        </p:nvSpPr>
        <p:spPr>
          <a:xfrm>
            <a:off x="3722550" y="3648550"/>
            <a:ext cx="775500" cy="13470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451450" y="2571750"/>
            <a:ext cx="488700" cy="9258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1524550" y="3115700"/>
            <a:ext cx="263700" cy="4677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5162300" y="3029850"/>
            <a:ext cx="263700" cy="46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Compare r</a:t>
            </a:r>
            <a:r>
              <a:rPr lang="zh-TW" dirty="0"/>
              <a:t>esult</a:t>
            </a:r>
            <a:endParaRPr dirty="0"/>
          </a:p>
        </p:txBody>
      </p:sp>
      <p:sp>
        <p:nvSpPr>
          <p:cNvPr id="299" name="Google Shape;299;p38"/>
          <p:cNvSpPr txBox="1"/>
          <p:nvPr/>
        </p:nvSpPr>
        <p:spPr>
          <a:xfrm>
            <a:off x="1192213" y="1744400"/>
            <a:ext cx="283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mask r-cnn + raft(threshold)</a:t>
            </a:r>
            <a:endParaRPr sz="100"/>
          </a:p>
        </p:txBody>
      </p:sp>
      <p:sp>
        <p:nvSpPr>
          <p:cNvPr id="300" name="Google Shape;300;p38"/>
          <p:cNvSpPr txBox="1"/>
          <p:nvPr/>
        </p:nvSpPr>
        <p:spPr>
          <a:xfrm>
            <a:off x="5318950" y="1744400"/>
            <a:ext cx="283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mask r-cnn + raft(KMeans)</a:t>
            </a:r>
            <a:endParaRPr sz="100"/>
          </a:p>
        </p:txBody>
      </p:sp>
      <p:pic>
        <p:nvPicPr>
          <p:cNvPr id="2" name="final_result">
            <a:hlinkClick r:id="" action="ppaction://media"/>
            <a:extLst>
              <a:ext uri="{FF2B5EF4-FFF2-40B4-BE49-F238E27FC236}">
                <a16:creationId xmlns:a16="http://schemas.microsoft.com/office/drawing/2014/main" id="{C24FDF84-C06D-4480-BE56-9D35027BAB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931" y="2232337"/>
            <a:ext cx="3936882" cy="2198263"/>
          </a:xfrm>
          <a:prstGeom prst="rect">
            <a:avLst/>
          </a:prstGeom>
        </p:spPr>
      </p:pic>
      <p:pic>
        <p:nvPicPr>
          <p:cNvPr id="3" name="final_result_2">
            <a:hlinkClick r:id="" action="ppaction://media"/>
            <a:extLst>
              <a:ext uri="{FF2B5EF4-FFF2-40B4-BE49-F238E27FC236}">
                <a16:creationId xmlns:a16="http://schemas.microsoft.com/office/drawing/2014/main" id="{CE90C82E-DA36-44C8-A23A-F571358C0BE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26047" y="2232336"/>
            <a:ext cx="3936882" cy="2198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Discussion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The mask almost </a:t>
            </a:r>
            <a:r>
              <a:rPr lang="en-US" altLang="zh-TW" dirty="0"/>
              <a:t>covers</a:t>
            </a:r>
            <a:r>
              <a:rPr lang="zh-TW" dirty="0"/>
              <a:t> the whole object and its effect.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RAFT can not detect the whole shadow, it may cause by the action of the object.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Inpainting result is not </a:t>
            </a:r>
            <a:r>
              <a:rPr lang="en-US" altLang="zh-TW" dirty="0"/>
              <a:t>natural</a:t>
            </a:r>
            <a:r>
              <a:rPr lang="zh-TW" dirty="0"/>
              <a:t>, it </a:t>
            </a:r>
            <a:r>
              <a:rPr lang="en-US" altLang="zh-TW" dirty="0"/>
              <a:t>needs</a:t>
            </a:r>
            <a:r>
              <a:rPr lang="zh-TW" dirty="0"/>
              <a:t> to retrain a personal model for this video’s background.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1511550" y="2179200"/>
            <a:ext cx="6120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900"/>
              <a:t>Thank you for listening</a:t>
            </a:r>
            <a:endParaRPr sz="3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Refrence</a:t>
            </a:r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Mask R-CNN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https://www.youtube.com/watch?v=5VLI_gbpocE&amp;t=1s&amp;ab_channel=WilsonHo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https://zhuanlan.zhihu.com/p/142757151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https://pytorch.org/tutorials/intermediate/torchvision_tutorial.html</a:t>
            </a:r>
            <a:r>
              <a:rPr lang="zh-TW"/>
              <a:t>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RAFT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https://github.com/princeton-vl/RAFT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u="sng">
                <a:solidFill>
                  <a:schemeClr val="hlink"/>
                </a:solidFill>
                <a:hlinkClick r:id="rId7"/>
              </a:rPr>
              <a:t>https://arxiv.org/pdf/2003.12039.pdf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Deepfillv2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u="sng">
                <a:solidFill>
                  <a:schemeClr val="hlink"/>
                </a:solidFill>
                <a:hlinkClick r:id="rId8"/>
              </a:rPr>
              <a:t>https://github.com/nipponjo/deepfillv2-pytorch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KMeans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u="sng">
                <a:solidFill>
                  <a:schemeClr val="hlink"/>
                </a:solidFill>
                <a:hlinkClick r:id="rId9"/>
              </a:rPr>
              <a:t>https://www.thepythoncode.com/article/kmeans-for-image-segmentation-opencv-python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u="sng">
                <a:solidFill>
                  <a:schemeClr val="hlink"/>
                </a:solidFill>
                <a:hlinkClick r:id="rId10"/>
              </a:rPr>
              <a:t>https://www.geeksforgeeks.org/image-segmentation-using-k-means-clustering/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 u="sng">
                <a:solidFill>
                  <a:schemeClr val="hlink"/>
                </a:solidFill>
                <a:hlinkClick r:id="rId11"/>
              </a:rPr>
              <a:t>https://docs.opencv.org/4.x/d1/d5c/tutorial_py_kmeans_opencv.html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10475" y="54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Goal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809225" y="1119600"/>
            <a:ext cx="5879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Goal: Eliminate the </a:t>
            </a:r>
            <a:r>
              <a:rPr lang="en-US" altLang="zh-TW" sz="2000" dirty="0"/>
              <a:t>people</a:t>
            </a:r>
            <a:r>
              <a:rPr lang="zh-TW" sz="2000" dirty="0"/>
              <a:t> and its </a:t>
            </a:r>
            <a:r>
              <a:rPr lang="en-US" altLang="zh-TW" sz="2000" dirty="0"/>
              <a:t>shadow </a:t>
            </a:r>
            <a:r>
              <a:rPr lang="zh-TW" sz="2000" dirty="0"/>
              <a:t>in</a:t>
            </a:r>
            <a:endParaRPr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         the video.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the video is shoot with small angle of vision movement.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To eliminate the object shadow, we will convert video to images.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E1D3900-71FC-4582-96AA-12F2E8702860}"/>
              </a:ext>
            </a:extLst>
          </p:cNvPr>
          <p:cNvGrpSpPr/>
          <p:nvPr/>
        </p:nvGrpSpPr>
        <p:grpSpPr>
          <a:xfrm>
            <a:off x="5579557" y="2524270"/>
            <a:ext cx="3237509" cy="2252412"/>
            <a:chOff x="4918076" y="1596900"/>
            <a:chExt cx="3237509" cy="2252412"/>
          </a:xfrm>
        </p:grpSpPr>
        <p:sp>
          <p:nvSpPr>
            <p:cNvPr id="67" name="Google Shape;67;p15"/>
            <p:cNvSpPr txBox="1"/>
            <p:nvPr/>
          </p:nvSpPr>
          <p:spPr>
            <a:xfrm>
              <a:off x="4918076" y="1596900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zh-TW" sz="1800" dirty="0">
                  <a:solidFill>
                    <a:schemeClr val="dk2"/>
                  </a:solidFill>
                </a:rPr>
                <a:t>original video</a:t>
              </a:r>
              <a:endParaRPr dirty="0"/>
            </a:p>
          </p:txBody>
        </p:sp>
        <p:pic>
          <p:nvPicPr>
            <p:cNvPr id="2" name="lulabtop1">
              <a:hlinkClick r:id="" action="ppaction://media"/>
              <a:extLst>
                <a:ext uri="{FF2B5EF4-FFF2-40B4-BE49-F238E27FC236}">
                  <a16:creationId xmlns:a16="http://schemas.microsoft.com/office/drawing/2014/main" id="{6563E63D-0B57-43D0-B3FB-5DC3EF95A0A2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4918076" y="2028213"/>
              <a:ext cx="3237509" cy="18210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Workflow</a:t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174400" y="2318090"/>
            <a:ext cx="1045278" cy="64157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</a:t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3511530" y="1496112"/>
            <a:ext cx="1426200" cy="7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 RCNN</a:t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511517" y="2929798"/>
            <a:ext cx="1426200" cy="7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RAFT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168361" y="2212059"/>
            <a:ext cx="1426200" cy="7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Combine mask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927115" y="2212059"/>
            <a:ext cx="1426200" cy="7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Inpaint image</a:t>
            </a:r>
            <a:endParaRPr/>
          </a:p>
        </p:txBody>
      </p:sp>
      <p:cxnSp>
        <p:nvCxnSpPr>
          <p:cNvPr id="80" name="Google Shape;80;p16"/>
          <p:cNvCxnSpPr>
            <a:stCxn id="75" idx="3"/>
            <a:endCxn id="76" idx="1"/>
          </p:cNvCxnSpPr>
          <p:nvPr/>
        </p:nvCxnSpPr>
        <p:spPr>
          <a:xfrm rot="10800000" flipH="1">
            <a:off x="3219678" y="1854977"/>
            <a:ext cx="291900" cy="78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p16"/>
          <p:cNvCxnSpPr>
            <a:stCxn id="75" idx="3"/>
            <a:endCxn id="77" idx="1"/>
          </p:cNvCxnSpPr>
          <p:nvPr/>
        </p:nvCxnSpPr>
        <p:spPr>
          <a:xfrm>
            <a:off x="3219678" y="2638877"/>
            <a:ext cx="291900" cy="6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2;p16"/>
          <p:cNvCxnSpPr>
            <a:stCxn id="76" idx="3"/>
            <a:endCxn id="78" idx="1"/>
          </p:cNvCxnSpPr>
          <p:nvPr/>
        </p:nvCxnSpPr>
        <p:spPr>
          <a:xfrm>
            <a:off x="4937730" y="1854912"/>
            <a:ext cx="230700" cy="71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6"/>
          <p:cNvCxnSpPr>
            <a:stCxn id="77" idx="3"/>
            <a:endCxn id="78" idx="1"/>
          </p:cNvCxnSpPr>
          <p:nvPr/>
        </p:nvCxnSpPr>
        <p:spPr>
          <a:xfrm rot="10800000" flipH="1">
            <a:off x="4937717" y="2570998"/>
            <a:ext cx="230700" cy="7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6"/>
          <p:cNvCxnSpPr>
            <a:stCxn id="78" idx="3"/>
            <a:endCxn id="79" idx="1"/>
          </p:cNvCxnSpPr>
          <p:nvPr/>
        </p:nvCxnSpPr>
        <p:spPr>
          <a:xfrm>
            <a:off x="6594561" y="2570859"/>
            <a:ext cx="33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6"/>
          <p:cNvSpPr/>
          <p:nvPr/>
        </p:nvSpPr>
        <p:spPr>
          <a:xfrm>
            <a:off x="906250" y="2313975"/>
            <a:ext cx="976300" cy="6498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video</a:t>
            </a:r>
            <a:endParaRPr/>
          </a:p>
        </p:txBody>
      </p:sp>
      <p:cxnSp>
        <p:nvCxnSpPr>
          <p:cNvPr id="86" name="Google Shape;86;p16"/>
          <p:cNvCxnSpPr>
            <a:stCxn id="85" idx="3"/>
            <a:endCxn id="75" idx="1"/>
          </p:cNvCxnSpPr>
          <p:nvPr/>
        </p:nvCxnSpPr>
        <p:spPr>
          <a:xfrm>
            <a:off x="1882550" y="2638875"/>
            <a:ext cx="29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Preprocessing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Use the tools “Video Image Master Express” convert video to images.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76" y="1815275"/>
            <a:ext cx="3837950" cy="29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 R-CNN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 R-CNN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We use the Mask RCNN to select the object.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The training data is “PennFudanPed” which is containing images that are used for pedestrian detection in the experiments reported.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75" y="2211425"/>
            <a:ext cx="2702150" cy="2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300" y="2211425"/>
            <a:ext cx="2702150" cy="259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51900" y="11424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Since our background is s</a:t>
            </a:r>
            <a:r>
              <a:rPr lang="en-US" altLang="zh-TW" dirty="0" err="1"/>
              <a:t>i</a:t>
            </a:r>
            <a:r>
              <a:rPr lang="zh-TW" dirty="0"/>
              <a:t>mple, the human contour is clear. 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We do the threshold to strengthen the curve of the mask. </a:t>
            </a:r>
            <a:endParaRPr dirty="0"/>
          </a:p>
        </p:txBody>
      </p:sp>
      <p:sp>
        <p:nvSpPr>
          <p:cNvPr id="113" name="Google Shape;113;p20"/>
          <p:cNvSpPr txBox="1"/>
          <p:nvPr/>
        </p:nvSpPr>
        <p:spPr>
          <a:xfrm>
            <a:off x="3099925" y="4351675"/>
            <a:ext cx="19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pic>
        <p:nvPicPr>
          <p:cNvPr id="3" name="Mask_RCNN_demoVideo">
            <a:hlinkClick r:id="" action="ppaction://media"/>
            <a:extLst>
              <a:ext uri="{FF2B5EF4-FFF2-40B4-BE49-F238E27FC236}">
                <a16:creationId xmlns:a16="http://schemas.microsoft.com/office/drawing/2014/main" id="{96B9F206-FE8E-4242-8B68-94A4A64A7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6351" y="2108243"/>
            <a:ext cx="4111647" cy="2312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RAFT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2054</Words>
  <Application>Microsoft Office PowerPoint</Application>
  <PresentationFormat>如螢幕大小 (16:9)</PresentationFormat>
  <Paragraphs>224</Paragraphs>
  <Slides>29</Slides>
  <Notes>29</Notes>
  <HiddenSlides>0</HiddenSlides>
  <MMClips>7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1" baseType="lpstr">
      <vt:lpstr>Arial</vt:lpstr>
      <vt:lpstr>Simple Light</vt:lpstr>
      <vt:lpstr>Object and its effects eliminate</vt:lpstr>
      <vt:lpstr>Outline</vt:lpstr>
      <vt:lpstr>Our Goal</vt:lpstr>
      <vt:lpstr>Workflow</vt:lpstr>
      <vt:lpstr>Preprocessing</vt:lpstr>
      <vt:lpstr>Mask R-CNN</vt:lpstr>
      <vt:lpstr>Mask R-CNN</vt:lpstr>
      <vt:lpstr>PowerPoint 簡報</vt:lpstr>
      <vt:lpstr>RAFT</vt:lpstr>
      <vt:lpstr>Flow to RGB</vt:lpstr>
      <vt:lpstr>RGB to Gray</vt:lpstr>
      <vt:lpstr>RAFT Mask</vt:lpstr>
      <vt:lpstr>RAFT Mask</vt:lpstr>
      <vt:lpstr>Combine Mask</vt:lpstr>
      <vt:lpstr>Mask R-CNN + RAFT</vt:lpstr>
      <vt:lpstr>Mask preprocess</vt:lpstr>
      <vt:lpstr>Deepfillv2</vt:lpstr>
      <vt:lpstr>Deepfillv2</vt:lpstr>
      <vt:lpstr>Result</vt:lpstr>
      <vt:lpstr>Improve &amp; compare</vt:lpstr>
      <vt:lpstr>Our purpose</vt:lpstr>
      <vt:lpstr>RAFT Mask by KMeans</vt:lpstr>
      <vt:lpstr>RAFT Mask by KMeans(cont.)</vt:lpstr>
      <vt:lpstr>Combine Mask</vt:lpstr>
      <vt:lpstr>Compare result</vt:lpstr>
      <vt:lpstr>Compare result</vt:lpstr>
      <vt:lpstr>Discussion</vt:lpstr>
      <vt:lpstr>PowerPoint 簡報</vt:lpstr>
      <vt:lpstr>Refrence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and its effects eliminate</dc:title>
  <cp:lastModifiedBy>黃乾哲 310554037</cp:lastModifiedBy>
  <cp:revision>5</cp:revision>
  <dcterms:modified xsi:type="dcterms:W3CDTF">2022-06-13T09:11:17Z</dcterms:modified>
</cp:coreProperties>
</file>